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2" r:id="rId1"/>
  </p:sldMasterIdLst>
  <p:sldIdLst>
    <p:sldId id="256" r:id="rId2"/>
    <p:sldId id="257" r:id="rId3"/>
    <p:sldId id="258" r:id="rId4"/>
    <p:sldId id="259" r:id="rId5"/>
    <p:sldId id="275" r:id="rId6"/>
    <p:sldId id="277" r:id="rId7"/>
    <p:sldId id="260" r:id="rId8"/>
    <p:sldId id="266" r:id="rId9"/>
    <p:sldId id="267" r:id="rId10"/>
    <p:sldId id="278" r:id="rId11"/>
    <p:sldId id="268" r:id="rId12"/>
    <p:sldId id="269" r:id="rId13"/>
    <p:sldId id="270" r:id="rId14"/>
    <p:sldId id="271" r:id="rId15"/>
    <p:sldId id="263" r:id="rId16"/>
    <p:sldId id="279" r:id="rId17"/>
    <p:sldId id="265" r:id="rId18"/>
    <p:sldId id="264" r:id="rId19"/>
    <p:sldId id="272" r:id="rId20"/>
    <p:sldId id="273" r:id="rId21"/>
    <p:sldId id="261" r:id="rId22"/>
    <p:sldId id="280" r:id="rId23"/>
    <p:sldId id="262" r:id="rId24"/>
    <p:sldId id="276" r:id="rId25"/>
    <p:sldId id="274"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4"/>
    <p:restoredTop sz="94697"/>
  </p:normalViewPr>
  <p:slideViewPr>
    <p:cSldViewPr snapToGrid="0" snapToObjects="1">
      <p:cViewPr varScale="1">
        <p:scale>
          <a:sx n="132" d="100"/>
          <a:sy n="132" d="100"/>
        </p:scale>
        <p:origin x="-1656"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5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8EDA1-A2B4-F948-8C85-11838AF18FBB}"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05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728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91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454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29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493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031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2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728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798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78EDA1-A2B4-F948-8C85-11838AF18FBB}"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91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78EDA1-A2B4-F948-8C85-11838AF18FBB}" type="datetimeFigureOut">
              <a:rPr lang="en-US" smtClean="0"/>
              <a:pPr/>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905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6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82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A78EDA1-A2B4-F948-8C85-11838AF18FBB}" type="datetimeFigureOut">
              <a:rPr lang="en-US" smtClean="0"/>
              <a:pPr/>
              <a:t>11/3/16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2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8EDA1-A2B4-F948-8C85-11838AF18FBB}"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794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78EDA1-A2B4-F948-8C85-11838AF18FBB}" type="datetimeFigureOut">
              <a:rPr lang="en-US" smtClean="0"/>
              <a:pPr/>
              <a:t>11/3/16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2685256-512C-5748-A125-DEAF1DF35EA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874854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English</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The UW Oshkosh TESOL Certificate Program</a:t>
            </a:r>
          </a:p>
          <a:p>
            <a:r>
              <a:rPr lang="en-US" dirty="0" smtClean="0"/>
              <a:t>Caitlin Cobb, </a:t>
            </a:r>
            <a:r>
              <a:rPr lang="en-US" dirty="0" err="1" smtClean="0"/>
              <a:t>Suyeong</a:t>
            </a:r>
            <a:r>
              <a:rPr lang="en-US" dirty="0" smtClean="0"/>
              <a:t> Jo, </a:t>
            </a:r>
            <a:r>
              <a:rPr lang="en-US" dirty="0" err="1" smtClean="0"/>
              <a:t>Jongho</a:t>
            </a:r>
            <a:r>
              <a:rPr lang="en-US" dirty="0" smtClean="0"/>
              <a:t> Kang, Don Hones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4644" cy="673043"/>
          </a:xfrm>
        </p:spPr>
        <p:txBody>
          <a:bodyPr/>
          <a:lstStyle/>
          <a:p>
            <a:r>
              <a:rPr lang="en-US" sz="2000" dirty="0" smtClean="0"/>
              <a:t>Teaching English with Immigrant Students in Oshkosh</a:t>
            </a:r>
            <a:endParaRPr lang="en-US" sz="2000" dirty="0"/>
          </a:p>
        </p:txBody>
      </p:sp>
      <p:pic>
        <p:nvPicPr>
          <p:cNvPr id="4" name="Content Placeholder 3" descr="20151006-KJH_5014.jpg"/>
          <p:cNvPicPr>
            <a:picLocks noGrp="1" noChangeAspect="1"/>
          </p:cNvPicPr>
          <p:nvPr>
            <p:ph idx="1"/>
          </p:nvPr>
        </p:nvPicPr>
        <p:blipFill>
          <a:blip r:embed="rId2"/>
          <a:srcRect l="-69828" r="-69828"/>
          <a:stretch>
            <a:fillRect/>
          </a:stretch>
        </p:blipFill>
        <p:spPr>
          <a:xfrm>
            <a:off x="827700" y="1125761"/>
            <a:ext cx="6711654" cy="529583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a:bodyPr>
          <a:lstStyle/>
          <a:p>
            <a:r>
              <a:rPr lang="en-US" dirty="0" smtClean="0"/>
              <a:t>I realize the importance of positive relations with students. If teachers and students make good relationships with each other, it will lead to a positive effect on teaching and learning. Especially for students who have lots of obstacles for learning such as ESL students, the impact of a good relationship with teachers is much greater than others.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Reflections on the TESOL certificate program:</a:t>
            </a:r>
          </a:p>
          <a:p>
            <a:pPr>
              <a:buNone/>
            </a:pPr>
            <a:r>
              <a:rPr lang="en-US" dirty="0" smtClean="0"/>
              <a:t> </a:t>
            </a:r>
          </a:p>
          <a:p>
            <a:r>
              <a:rPr lang="en-US" sz="2880" dirty="0" smtClean="0"/>
              <a:t>Through the work on the TESOL certificate, I can look back on myself as a teacher, especially as an English teacher. From the ESL Methods class, I could review and learn the various theories of teaching English such as SIOP </a:t>
            </a:r>
            <a:r>
              <a:rPr lang="en-US" sz="2880" dirty="0" smtClean="0"/>
              <a:t>model (</a:t>
            </a:r>
            <a:r>
              <a:rPr lang="en-US" sz="2880" dirty="0" err="1" smtClean="0"/>
              <a:t>Echevarria</a:t>
            </a:r>
            <a:r>
              <a:rPr lang="en-US" sz="2880" dirty="0" smtClean="0"/>
              <a:t>, Vogt, Short, 2013). </a:t>
            </a:r>
            <a:r>
              <a:rPr lang="en-US" sz="2880" dirty="0" smtClean="0"/>
              <a:t>Also, I could learn the principles of English in Linguistic class. Especially in Linguistic class, I could learn lots of aspects of ESL teachers on teaching English through class discussion. It was a fantastic chance to understand and know the current issues in ESL education. Through the </a:t>
            </a:r>
            <a:r>
              <a:rPr lang="en-US" sz="2880" dirty="0"/>
              <a:t>p</a:t>
            </a:r>
            <a:r>
              <a:rPr lang="en-US" sz="2880" dirty="0" smtClean="0"/>
              <a:t>racticum, I could learn how the ESL teachers try to teach their students effectively in their field. I have an opportunity to apply the theories or methods of teaching English as well. Above all, I could feel how the students feel struggles when they are learning English, and how the teachers try to help their students.  </a:t>
            </a:r>
          </a:p>
          <a:p>
            <a:pPr>
              <a:buNone/>
            </a:pPr>
            <a:endParaRPr lang="en-US" sz="288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South Korean students are in an EFL (English as a Foreign Language) setting.  </a:t>
            </a:r>
            <a:r>
              <a:rPr lang="en-US" dirty="0"/>
              <a:t>T</a:t>
            </a:r>
            <a:r>
              <a:rPr lang="en-US" dirty="0" smtClean="0"/>
              <a:t>he students are working hard to learn English and teachers try to fit their needs as well. But many students give up learning English at an early stage because of the stress of learning English through tests, or memorizing vocabulary or grammar, and the students think they are not good at English.  </a:t>
            </a:r>
          </a:p>
          <a:p>
            <a:r>
              <a:rPr lang="en-US" dirty="0" smtClean="0"/>
              <a:t>The Korean Education office has made an effort to change the ways of teaching English, but I think one of the biggest reasons for students’ struggles is there is no chance to apply English in a real situation. The only way to use their English or check their English level is to take a test. Therefore, if they fail to make a good mark on tests, they lose their confidence in using English. </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of the remarkable things which I found when the ESL teachers teach their students, the teachers try to set a goal for each student depending on the student’s English level. Also, the teachers assess the student’s English level through a variety methods, not depending on a standardized test. It is not easy to apply this in South Korea, but it gives one a lot of implications to think about.  </a:t>
            </a:r>
          </a:p>
          <a:p>
            <a:r>
              <a:rPr lang="en-US" dirty="0" smtClean="0"/>
              <a:t>I can not find the answers to teaching English in South Korea up to now, but I can find lots of resources from the course of the TESOL certificate. Also, I have lots of chances to share thoughts on teaching English with ESL teachers as well. Above all, I have a chance to compare the method of teaching English between the US and South Korea, and I can think about the problems and solutions more seriously and actively. </a:t>
            </a:r>
          </a:p>
          <a:p>
            <a:r>
              <a:rPr lang="en-US" dirty="0" smtClean="0"/>
              <a:t>Therefore, the TESOL certificate program is </a:t>
            </a:r>
            <a:r>
              <a:rPr lang="en-US" dirty="0"/>
              <a:t>a</a:t>
            </a:r>
            <a:r>
              <a:rPr lang="en-US" dirty="0" smtClean="0"/>
              <a:t> great opportunity to make a step further in my growth as an English teacher.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Jongho</a:t>
            </a:r>
            <a:r>
              <a:rPr lang="en-US" dirty="0" smtClean="0"/>
              <a:t> Kang</a:t>
            </a:r>
            <a:endParaRPr lang="en-US" dirty="0"/>
          </a:p>
        </p:txBody>
      </p:sp>
      <p:sp>
        <p:nvSpPr>
          <p:cNvPr id="3" name="Content Placeholder 2"/>
          <p:cNvSpPr>
            <a:spLocks noGrp="1"/>
          </p:cNvSpPr>
          <p:nvPr>
            <p:ph idx="1"/>
          </p:nvPr>
        </p:nvSpPr>
        <p:spPr/>
        <p:txBody>
          <a:bodyPr>
            <a:normAutofit/>
          </a:bodyPr>
          <a:lstStyle/>
          <a:p>
            <a:r>
              <a:rPr lang="en-US" dirty="0" smtClean="0"/>
              <a:t>Korean Elementary School Teacher</a:t>
            </a:r>
          </a:p>
          <a:p>
            <a:r>
              <a:rPr lang="en-US" dirty="0" smtClean="0"/>
              <a:t>Graduate Student in Educational Leadership</a:t>
            </a:r>
          </a:p>
          <a:p>
            <a:r>
              <a:rPr lang="en-US" dirty="0" smtClean="0"/>
              <a:t>Practicum Placement at Oshkosh Elementary School, daytime and after school</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6914197" cy="682665"/>
          </a:xfrm>
        </p:spPr>
        <p:txBody>
          <a:bodyPr/>
          <a:lstStyle/>
          <a:p>
            <a:r>
              <a:rPr lang="en-US" sz="3200" dirty="0" smtClean="0"/>
              <a:t>Sheltered Immersion Techniques</a:t>
            </a:r>
            <a:endParaRPr lang="en-US" sz="3200" dirty="0"/>
          </a:p>
        </p:txBody>
      </p:sp>
      <p:pic>
        <p:nvPicPr>
          <p:cNvPr id="4" name="Content Placeholder 3" descr="20151024-KJH_5565.jpg"/>
          <p:cNvPicPr>
            <a:picLocks noGrp="1" noChangeAspect="1"/>
          </p:cNvPicPr>
          <p:nvPr>
            <p:ph idx="1"/>
          </p:nvPr>
        </p:nvPicPr>
        <p:blipFill>
          <a:blip r:embed="rId2"/>
          <a:srcRect l="-3390" r="-3390"/>
          <a:stretch>
            <a:fillRect/>
          </a:stretch>
        </p:blipFill>
        <p:spPr>
          <a:xfrm>
            <a:off x="827700" y="1529881"/>
            <a:ext cx="6711654" cy="47185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Jongho</a:t>
            </a:r>
            <a:r>
              <a:rPr lang="en-US" dirty="0" smtClean="0"/>
              <a:t> Kang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most cultures, it is uncomfortable to ask again about what people are saying. People pretend to understand others even if they do not understand.  As an ESL student, I also have been doing the same thing whenever I do not understand others. This strategy was working in most of the usual conversations, but not for studying. Actually, it was hindering me from true learning. I can find my reflections in classrooms. I cannot do my study by fake communication with peers and professors, or I will fail to communicate with them.</a:t>
            </a:r>
          </a:p>
          <a:p>
            <a:r>
              <a:rPr lang="en-US" dirty="0" smtClean="0"/>
              <a:t>The fake communication makes students bored in the classroom. Some of the students just sit at their chairs, doing nothing. The students who do not understand teachers` explanation seem to think a class is a torture for them. The language barrier makes many students intimidated or over-react.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Jongho</a:t>
            </a:r>
            <a:r>
              <a:rPr lang="en-US" dirty="0" smtClean="0"/>
              <a:t> Kang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Reading is especially challenging for the students. I know all of the students suffer during reading. But there is an apparent distinction between EL students and others. In my observation, their reading levels seem to be 2 to 4 grades lower than their peer group. They usually do not have family support for the reading, since their parents have no time to help them or parents are also not good at reading.  </a:t>
            </a:r>
          </a:p>
          <a:p>
            <a:r>
              <a:rPr lang="en-US" dirty="0" smtClean="0"/>
              <a:t>Time also matters for students. Teachers express empathy and support for the students, but they have responsibility for teaching all students in the classroom. They cannot spend all of their time helping the English Learners. That reality makes EL teachers special in a school. Their support and teaching completes the students. I could not forget the eyes of the students when I first met them in the classroom. I could remember passion of learning in their eyes.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Perspectives:  Caitlin Cobb</a:t>
            </a:r>
            <a:endParaRPr lang="en-US" sz="36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Art major, Spanish major</a:t>
            </a:r>
          </a:p>
          <a:p>
            <a:pPr>
              <a:buNone/>
            </a:pPr>
            <a:endParaRPr lang="en-US" dirty="0" smtClean="0"/>
          </a:p>
          <a:p>
            <a:r>
              <a:rPr lang="en-US" dirty="0" smtClean="0"/>
              <a:t>Although I am now aiming to get my TESOL certificate, it did not start that way. I am in my final semester at UWO as a BFA and Spanish major and veered off to join the ESL program for the last bit of my college career. </a:t>
            </a:r>
          </a:p>
          <a:p>
            <a:r>
              <a:rPr lang="en-US" dirty="0" smtClean="0"/>
              <a:t>	As an Art major I am very limited in what I could do professionally as the market for artists is flooded and difficult to find a niche in. I have had an opportunity to work in a gallery, both on campus and off, and seriously enjoyed the experience. But I am more than just my art. Since I am an art major, it can be misconstrued as I am only interested in art. But that is a lie that also undervalues art, which is honestly a study of culture and history.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Rationale</a:t>
            </a:r>
            <a:endParaRPr lang="en-US" dirty="0"/>
          </a:p>
        </p:txBody>
      </p:sp>
      <p:sp>
        <p:nvSpPr>
          <p:cNvPr id="3" name="Content Placeholder 2"/>
          <p:cNvSpPr>
            <a:spLocks noGrp="1"/>
          </p:cNvSpPr>
          <p:nvPr>
            <p:ph idx="1"/>
          </p:nvPr>
        </p:nvSpPr>
        <p:spPr/>
        <p:txBody>
          <a:bodyPr/>
          <a:lstStyle/>
          <a:p>
            <a:r>
              <a:rPr lang="en-US" dirty="0" smtClean="0"/>
              <a:t> Prepare college graduates to teach English abroad</a:t>
            </a:r>
          </a:p>
          <a:p>
            <a:r>
              <a:rPr lang="en-US" dirty="0" smtClean="0"/>
              <a:t>Prepare international teachers of English with additional coursework to support English programs in their home countries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Perspectives:  Caitlin Cobb</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My Spanish degree is used for communication and to grant access to resources limited by my location and primary language. Sadly, I had to enter the higher level classes in order to discover holes in my education about the world, and thus find how limited the American worldview is.</a:t>
            </a:r>
          </a:p>
          <a:p>
            <a:r>
              <a:rPr lang="en-US" dirty="0" smtClean="0"/>
              <a:t>	In these TESOL courses I have found greater contact between cultures. I do not need to learn another language on top of the two to three that I know and am currently studying, but rather talk in a safe environment about issues that are often disregarded. Our goal is to communicate, albeit in English, but communicate about serious topics and how to apply them to children from a spectrum of backgrounds.</a:t>
            </a:r>
          </a:p>
          <a:p>
            <a:r>
              <a:rPr lang="en-US" dirty="0" smtClean="0"/>
              <a:t>	Currently I am planning on working abroad, and this certificate is a means to access more culture in depth. It is a chance to exchange ideas with those from other backgrounds and to learn their history while respecting them as individuals taking the time to learn my language.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Excerpts from a Practicum Journal (</a:t>
            </a:r>
            <a:r>
              <a:rPr lang="en-US" sz="3200" dirty="0" err="1" smtClean="0"/>
              <a:t>Seong</a:t>
            </a:r>
            <a:r>
              <a:rPr lang="en-US" sz="3200" dirty="0" smtClean="0"/>
              <a:t> </a:t>
            </a:r>
            <a:r>
              <a:rPr lang="en-US" sz="3200" dirty="0" err="1" smtClean="0"/>
              <a:t>Uk</a:t>
            </a:r>
            <a:r>
              <a:rPr lang="en-US" sz="3200" dirty="0" smtClean="0"/>
              <a:t>, Korean Teacher)</a:t>
            </a:r>
            <a:endParaRPr lang="en-US" sz="3200" dirty="0"/>
          </a:p>
        </p:txBody>
      </p:sp>
      <p:sp>
        <p:nvSpPr>
          <p:cNvPr id="3" name="Content Placeholder 2"/>
          <p:cNvSpPr>
            <a:spLocks noGrp="1"/>
          </p:cNvSpPr>
          <p:nvPr>
            <p:ph idx="1"/>
          </p:nvPr>
        </p:nvSpPr>
        <p:spPr/>
        <p:txBody>
          <a:bodyPr>
            <a:normAutofit fontScale="25000" lnSpcReduction="20000"/>
          </a:bodyPr>
          <a:lstStyle/>
          <a:p>
            <a:r>
              <a:rPr lang="en-US" sz="6400" dirty="0"/>
              <a:t>I </a:t>
            </a:r>
            <a:r>
              <a:rPr lang="en-US" sz="6400" dirty="0" smtClean="0"/>
              <a:t>want </a:t>
            </a:r>
            <a:r>
              <a:rPr lang="en-US" sz="6400" dirty="0"/>
              <a:t>to focus on the teacher’s interaction with the boy who didn’t speak at </a:t>
            </a:r>
            <a:r>
              <a:rPr lang="en-US" sz="6400" dirty="0" smtClean="0"/>
              <a:t>all.  During </a:t>
            </a:r>
            <a:r>
              <a:rPr lang="en-US" sz="6400" dirty="0"/>
              <a:t>one class, the teacher gave only one verbal </a:t>
            </a:r>
            <a:r>
              <a:rPr lang="en-US" sz="6400" dirty="0" smtClean="0"/>
              <a:t>feedback to him: </a:t>
            </a:r>
            <a:r>
              <a:rPr lang="en-US" sz="6400" dirty="0"/>
              <a:t>she said his name to point him out to as a model for other students to show how he cleaned up </a:t>
            </a:r>
            <a:r>
              <a:rPr lang="en-US" sz="6400" dirty="0" smtClean="0"/>
              <a:t>well. I </a:t>
            </a:r>
            <a:r>
              <a:rPr lang="en-US" sz="6400" dirty="0"/>
              <a:t>hardly</a:t>
            </a:r>
            <a:r>
              <a:rPr lang="en-US" sz="6400" dirty="0" smtClean="0"/>
              <a:t> saw any </a:t>
            </a:r>
            <a:r>
              <a:rPr lang="en-US" sz="6400" dirty="0"/>
              <a:t>non-verbal feedback from her. I think the reason is the teacher spent most of the time</a:t>
            </a:r>
            <a:r>
              <a:rPr lang="en-US" sz="6400" dirty="0" smtClean="0"/>
              <a:t> handling </a:t>
            </a:r>
            <a:r>
              <a:rPr lang="en-US" sz="6400" dirty="0"/>
              <a:t>the students who had some misbehaviors. </a:t>
            </a:r>
            <a:endParaRPr lang="en-US" sz="6400" dirty="0" smtClean="0"/>
          </a:p>
          <a:p>
            <a:r>
              <a:rPr lang="en-US" sz="6400" dirty="0" smtClean="0"/>
              <a:t>I </a:t>
            </a:r>
            <a:r>
              <a:rPr lang="en-US" sz="6400" dirty="0"/>
              <a:t>observed how he communicated with other students. While he did group activity in the class, he</a:t>
            </a:r>
            <a:r>
              <a:rPr lang="en-US" sz="6400" dirty="0" smtClean="0"/>
              <a:t> didn’t </a:t>
            </a:r>
            <a:r>
              <a:rPr lang="en-US" sz="6400" dirty="0"/>
              <a:t>say anything. He just did his activity by himself even when one of his group members asked</a:t>
            </a:r>
            <a:r>
              <a:rPr lang="en-US" sz="6400" dirty="0" smtClean="0"/>
              <a:t> him </a:t>
            </a:r>
            <a:r>
              <a:rPr lang="en-US" sz="6400" dirty="0"/>
              <a:t>something. Occasionally, he passed some</a:t>
            </a:r>
            <a:r>
              <a:rPr lang="en-US" sz="6400" dirty="0" smtClean="0"/>
              <a:t> materials </a:t>
            </a:r>
            <a:r>
              <a:rPr lang="en-US" sz="6400" dirty="0"/>
              <a:t>which other students needed and helped his friends, but there were no words. </a:t>
            </a:r>
          </a:p>
          <a:p>
            <a:r>
              <a:rPr lang="en-US" sz="6400" dirty="0"/>
              <a:t>I tried to talk with him as well, but I couldn’t. Even though he spoke not at all, I made an effort to give a different version of feedback to encourage him. Nevertheless, he didn’t say anything in the whole class.</a:t>
            </a:r>
            <a:r>
              <a:rPr lang="en-US" sz="6400" dirty="0" smtClean="0"/>
              <a:t> I </a:t>
            </a:r>
            <a:r>
              <a:rPr lang="en-US" sz="6400" dirty="0"/>
              <a:t>wonder why he didn’t speak at all. I want to know how he would be affected by me if I </a:t>
            </a:r>
            <a:r>
              <a:rPr lang="en-US" sz="6400" dirty="0" smtClean="0"/>
              <a:t>gave frequent feedback </a:t>
            </a:r>
            <a:r>
              <a:rPr lang="en-US" sz="6400" dirty="0"/>
              <a:t>and </a:t>
            </a:r>
            <a:r>
              <a:rPr lang="en-US" sz="6400" dirty="0" smtClean="0"/>
              <a:t>showed </a:t>
            </a:r>
            <a:r>
              <a:rPr lang="en-US" sz="6400" dirty="0"/>
              <a:t>him that I am interested in </a:t>
            </a:r>
            <a:r>
              <a:rPr lang="en-US" sz="6400" dirty="0" smtClean="0"/>
              <a:t>him. </a:t>
            </a:r>
            <a:endParaRPr lang="en-US" sz="6400" dirty="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73043"/>
          </a:xfrm>
        </p:spPr>
        <p:txBody>
          <a:bodyPr/>
          <a:lstStyle/>
          <a:p>
            <a:r>
              <a:rPr lang="en-US" sz="2800" dirty="0" smtClean="0"/>
              <a:t>Resourcefulness, Relationship, Respect</a:t>
            </a:r>
            <a:endParaRPr lang="en-US" sz="2800" dirty="0"/>
          </a:p>
        </p:txBody>
      </p:sp>
      <p:pic>
        <p:nvPicPr>
          <p:cNvPr id="4" name="Content Placeholder 3" descr="20161031-KJH_8802.jpg"/>
          <p:cNvPicPr>
            <a:picLocks noGrp="1" noChangeAspect="1"/>
          </p:cNvPicPr>
          <p:nvPr>
            <p:ph idx="1"/>
          </p:nvPr>
        </p:nvPicPr>
        <p:blipFill>
          <a:blip r:embed="rId2"/>
          <a:srcRect l="-3368" r="-3368"/>
          <a:stretch>
            <a:fillRect/>
          </a:stretch>
        </p:blipFill>
        <p:spPr>
          <a:xfrm>
            <a:off x="827700" y="1433661"/>
            <a:ext cx="6711654" cy="481474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Ubuntu</a:t>
            </a:r>
            <a:endParaRPr lang="en-US" dirty="0"/>
          </a:p>
        </p:txBody>
      </p:sp>
      <p:sp>
        <p:nvSpPr>
          <p:cNvPr id="3" name="Content Placeholder 2"/>
          <p:cNvSpPr>
            <a:spLocks noGrp="1"/>
          </p:cNvSpPr>
          <p:nvPr>
            <p:ph idx="1"/>
          </p:nvPr>
        </p:nvSpPr>
        <p:spPr/>
        <p:txBody>
          <a:bodyPr/>
          <a:lstStyle/>
          <a:p>
            <a:pPr marL="0" lvl="0" indent="0" defTabSz="914400">
              <a:spcBef>
                <a:spcPts val="0"/>
              </a:spcBef>
              <a:buNone/>
            </a:pPr>
            <a:r>
              <a:rPr lang="en-US" dirty="0" smtClean="0"/>
              <a:t>“Ubuntu”, and expression from South Africa:  I </a:t>
            </a:r>
            <a:r>
              <a:rPr lang="en-US" dirty="0"/>
              <a:t>exist for you, you exist for me, and we live together. I thought </a:t>
            </a:r>
            <a:r>
              <a:rPr lang="en-US" dirty="0" smtClean="0"/>
              <a:t>of this when I first met Thomas and he </a:t>
            </a:r>
            <a:r>
              <a:rPr lang="en-US" dirty="0"/>
              <a:t>pulled up a chair for me and </a:t>
            </a:r>
            <a:r>
              <a:rPr lang="en-US" dirty="0" smtClean="0"/>
              <a:t>the fact that </a:t>
            </a:r>
            <a:r>
              <a:rPr lang="en-US" dirty="0"/>
              <a:t>he liked to learn about something with his classmates even if </a:t>
            </a:r>
            <a:r>
              <a:rPr lang="en-US" dirty="0" smtClean="0"/>
              <a:t>his English was poor. </a:t>
            </a:r>
          </a:p>
          <a:p>
            <a:pPr marL="0" lvl="0" indent="0" defTabSz="914400">
              <a:spcBef>
                <a:spcPts val="0"/>
              </a:spcBef>
              <a:buNone/>
            </a:pPr>
            <a:r>
              <a:rPr lang="en-US" dirty="0" smtClean="0"/>
              <a:t>- </a:t>
            </a:r>
            <a:r>
              <a:rPr lang="en-US" dirty="0" err="1" smtClean="0"/>
              <a:t>Seong</a:t>
            </a:r>
            <a:r>
              <a:rPr lang="en-US" dirty="0" smtClean="0"/>
              <a:t> </a:t>
            </a:r>
            <a:r>
              <a:rPr lang="en-US" dirty="0" err="1" smtClean="0"/>
              <a:t>Uk</a:t>
            </a:r>
            <a:r>
              <a:rPr lang="en-US" dirty="0" smtClean="0"/>
              <a:t>, Korean English teacher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2230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94346"/>
          </a:xfrm>
        </p:spPr>
        <p:txBody>
          <a:bodyPr/>
          <a:lstStyle/>
          <a:p>
            <a:r>
              <a:rPr lang="en-US" sz="3200" dirty="0" smtClean="0"/>
              <a:t>Themes in Participant Reflections</a:t>
            </a:r>
            <a:endParaRPr lang="en-US" sz="3200" dirty="0"/>
          </a:p>
        </p:txBody>
      </p:sp>
      <p:sp>
        <p:nvSpPr>
          <p:cNvPr id="3" name="Content Placeholder 2"/>
          <p:cNvSpPr>
            <a:spLocks noGrp="1"/>
          </p:cNvSpPr>
          <p:nvPr>
            <p:ph idx="1"/>
          </p:nvPr>
        </p:nvSpPr>
        <p:spPr/>
        <p:txBody>
          <a:bodyPr/>
          <a:lstStyle/>
          <a:p>
            <a:r>
              <a:rPr lang="en-US" dirty="0" smtClean="0"/>
              <a:t>Participants value opportunities to study and discuss topics of second language acquisition with other teachers</a:t>
            </a:r>
          </a:p>
          <a:p>
            <a:r>
              <a:rPr lang="en-US" dirty="0" smtClean="0"/>
              <a:t>Participants value an introduction to methods of sheltered immersion</a:t>
            </a:r>
          </a:p>
          <a:p>
            <a:r>
              <a:rPr lang="en-US" dirty="0" smtClean="0"/>
              <a:t>International participants value opportunities to volunteer with EL students and make cross-national comparisons of English teaching practices</a:t>
            </a:r>
          </a:p>
          <a:p>
            <a:r>
              <a:rPr lang="en-US" dirty="0" smtClean="0"/>
              <a:t>There is great value found in resourcefulness, relationship, and respect—especially in relationship building (</a:t>
            </a:r>
            <a:r>
              <a:rPr lang="en-US" dirty="0" smtClean="0"/>
              <a:t>Hones and Cha, </a:t>
            </a:r>
            <a:r>
              <a:rPr lang="en-US" dirty="0" smtClean="0"/>
              <a:t>1999)</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5742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01908"/>
          </a:xfrm>
        </p:spPr>
        <p:txBody>
          <a:bodyPr/>
          <a:lstStyle/>
          <a:p>
            <a:r>
              <a:rPr lang="en-US" dirty="0" smtClean="0"/>
              <a:t>The Journey</a:t>
            </a:r>
            <a:endParaRPr lang="en-US" dirty="0"/>
          </a:p>
        </p:txBody>
      </p:sp>
      <p:sp>
        <p:nvSpPr>
          <p:cNvPr id="3" name="Content Placeholder 2"/>
          <p:cNvSpPr>
            <a:spLocks noGrp="1"/>
          </p:cNvSpPr>
          <p:nvPr>
            <p:ph idx="1"/>
          </p:nvPr>
        </p:nvSpPr>
        <p:spPr>
          <a:xfrm>
            <a:off x="827700" y="1154627"/>
            <a:ext cx="6711654" cy="5093780"/>
          </a:xfrm>
        </p:spPr>
        <p:txBody>
          <a:bodyPr/>
          <a:lstStyle/>
          <a:p>
            <a:pPr>
              <a:buNone/>
            </a:pPr>
            <a:r>
              <a:rPr lang="en-US" dirty="0" smtClean="0"/>
              <a:t>This certificate is a journey into new lands,</a:t>
            </a:r>
            <a:r>
              <a:rPr lang="en-US" dirty="0" smtClean="0"/>
              <a:t> with diverse </a:t>
            </a:r>
            <a:r>
              <a:rPr lang="en-US" dirty="0" smtClean="0"/>
              <a:t>people to </a:t>
            </a:r>
            <a:r>
              <a:rPr lang="en-US" dirty="0" smtClean="0"/>
              <a:t>meet </a:t>
            </a:r>
            <a:r>
              <a:rPr lang="en-US" dirty="0" smtClean="0"/>
              <a:t>and a multitude of experiences to enjoy.</a:t>
            </a:r>
          </a:p>
          <a:p>
            <a:pPr>
              <a:buNone/>
            </a:pPr>
            <a:r>
              <a:rPr lang="en-US" dirty="0" smtClean="0"/>
              <a:t>						- Caitlin Cobb</a:t>
            </a:r>
            <a:endParaRPr lang="en-US" dirty="0"/>
          </a:p>
        </p:txBody>
      </p:sp>
      <p:pic>
        <p:nvPicPr>
          <p:cNvPr id="4" name="Picture 3" descr="487.jpg"/>
          <p:cNvPicPr>
            <a:picLocks noChangeAspect="1"/>
          </p:cNvPicPr>
          <p:nvPr/>
        </p:nvPicPr>
        <p:blipFill>
          <a:blip r:embed="rId2"/>
          <a:stretch>
            <a:fillRect/>
          </a:stretch>
        </p:blipFill>
        <p:spPr>
          <a:xfrm flipV="1">
            <a:off x="1" y="8012624"/>
            <a:ext cx="5503478" cy="45719"/>
          </a:xfrm>
          <a:prstGeom prst="rect">
            <a:avLst/>
          </a:prstGeom>
        </p:spPr>
      </p:pic>
      <p:pic>
        <p:nvPicPr>
          <p:cNvPr id="5" name="Picture 4" descr="TvyamNb-BivtNwpvn7Sct0VFDulyAfA9wBcU0gVHVnqC5ghnd66qOLpXDb9T9Twm0S4luUDbsAwrdkHOUA.jpeg"/>
          <p:cNvPicPr>
            <a:picLocks noChangeAspect="1"/>
          </p:cNvPicPr>
          <p:nvPr/>
        </p:nvPicPr>
        <p:blipFill>
          <a:blip r:embed="rId3"/>
          <a:stretch>
            <a:fillRect/>
          </a:stretch>
        </p:blipFill>
        <p:spPr>
          <a:xfrm flipH="1">
            <a:off x="1309449" y="2746646"/>
            <a:ext cx="6230639" cy="350176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73043"/>
          </a:xfrm>
        </p:spPr>
        <p:txBody>
          <a:bodyPr/>
          <a:lstStyle/>
          <a:p>
            <a:r>
              <a:rPr lang="en-US" sz="3600" dirty="0" smtClean="0"/>
              <a:t>References</a:t>
            </a:r>
            <a:endParaRPr lang="en-US" sz="3600" dirty="0"/>
          </a:p>
        </p:txBody>
      </p:sp>
      <p:sp>
        <p:nvSpPr>
          <p:cNvPr id="3" name="Content Placeholder 2"/>
          <p:cNvSpPr>
            <a:spLocks noGrp="1"/>
          </p:cNvSpPr>
          <p:nvPr>
            <p:ph idx="1"/>
          </p:nvPr>
        </p:nvSpPr>
        <p:spPr>
          <a:xfrm>
            <a:off x="827700" y="1125761"/>
            <a:ext cx="6711654" cy="5122645"/>
          </a:xfrm>
        </p:spPr>
        <p:txBody>
          <a:bodyPr/>
          <a:lstStyle/>
          <a:p>
            <a:r>
              <a:rPr lang="en-US" dirty="0" err="1" smtClean="0"/>
              <a:t>Echevarria</a:t>
            </a:r>
            <a:r>
              <a:rPr lang="en-US" dirty="0" smtClean="0"/>
              <a:t>, J., Vogt, M. and Short, D. (2013).  Making Content Comprehensible for English Learners: The SIOP Model.  Upper Saddle River, NJ:  Pearson.</a:t>
            </a:r>
          </a:p>
          <a:p>
            <a:r>
              <a:rPr lang="en-US" dirty="0" smtClean="0"/>
              <a:t>Freeman, D. and Freeman, Y. </a:t>
            </a:r>
            <a:r>
              <a:rPr lang="en-US" dirty="0" smtClean="0"/>
              <a:t>(2014).</a:t>
            </a:r>
            <a:r>
              <a:rPr lang="en-US" dirty="0" smtClean="0"/>
              <a:t> Essential Linguistics:  What Teachers Need to Know to Teach ESL, Reading, Spelling, Grammar.  Portsmouth, NH:  Heinemann.</a:t>
            </a:r>
          </a:p>
          <a:p>
            <a:r>
              <a:rPr lang="en-US" dirty="0" smtClean="0"/>
              <a:t>Hones, D. and Cha, S. (1999).  Educating New Americans:  Immigrant Lives and Learning.  Mahwah, NJ:  Lawrence Erlbaum.</a:t>
            </a:r>
          </a:p>
          <a:p>
            <a:r>
              <a:rPr lang="en-US" dirty="0" smtClean="0"/>
              <a:t>Snow, D. (1996).  More Than a Native Speaker:  An Introduction to Volunteers Teaching Abroad.  Alexandria, VA:  TESOL.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normAutofit/>
          </a:bodyPr>
          <a:lstStyle/>
          <a:p>
            <a:pPr>
              <a:buNone/>
            </a:pPr>
            <a:r>
              <a:rPr lang="en-US" dirty="0" smtClean="0"/>
              <a:t>The </a:t>
            </a:r>
            <a:r>
              <a:rPr lang="en-US" dirty="0"/>
              <a:t>TESOL Certificate program will support participants</a:t>
            </a:r>
            <a:r>
              <a:rPr lang="en-US" dirty="0" smtClean="0"/>
              <a:t> to</a:t>
            </a:r>
          </a:p>
          <a:p>
            <a:pPr>
              <a:buNone/>
            </a:pPr>
            <a:endParaRPr lang="en-US" dirty="0" smtClean="0"/>
          </a:p>
          <a:p>
            <a:pPr lvl="0"/>
            <a:r>
              <a:rPr lang="en-US" dirty="0"/>
              <a:t>Become more knowledgeable about culture, language and learning</a:t>
            </a:r>
            <a:endParaRPr lang="en-US" dirty="0" smtClean="0"/>
          </a:p>
          <a:p>
            <a:r>
              <a:rPr lang="en-US" dirty="0" smtClean="0"/>
              <a:t>Gain </a:t>
            </a:r>
            <a:r>
              <a:rPr lang="en-US" dirty="0"/>
              <a:t>readiness to select or adapt curriculum and pedagogy to meet the needs</a:t>
            </a:r>
            <a:r>
              <a:rPr lang="en-US" dirty="0" smtClean="0"/>
              <a:t> of </a:t>
            </a:r>
            <a:r>
              <a:rPr lang="en-US" dirty="0"/>
              <a:t>culturally and linguistically diverse learners</a:t>
            </a:r>
            <a:endParaRPr lang="en-US" dirty="0" smtClean="0"/>
          </a:p>
          <a:p>
            <a:r>
              <a:rPr lang="en-US" dirty="0" smtClean="0"/>
              <a:t>Prepare </a:t>
            </a:r>
            <a:r>
              <a:rPr lang="en-US" dirty="0"/>
              <a:t>to contribute to international communities</a:t>
            </a:r>
            <a:r>
              <a:rPr lang="en-US" dirty="0" smtClean="0"/>
              <a:t> by building </a:t>
            </a:r>
            <a:r>
              <a:rPr lang="en-US" dirty="0"/>
              <a:t>bridges</a:t>
            </a:r>
            <a:r>
              <a:rPr lang="en-US" dirty="0" smtClean="0"/>
              <a:t> of understanding between the </a:t>
            </a:r>
            <a:r>
              <a:rPr lang="en-US" dirty="0"/>
              <a:t>United States and other countries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Sequence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A sequence of three courses (9 credits) at the graduate level and four courses (12 credits) at the undergraduate level is needed to complete the TESOL certificate.  </a:t>
            </a:r>
          </a:p>
          <a:p>
            <a:pPr>
              <a:buNone/>
            </a:pPr>
            <a:endParaRPr lang="en-US" dirty="0" smtClean="0"/>
          </a:p>
          <a:p>
            <a:pPr lvl="0"/>
            <a:r>
              <a:rPr lang="en-US" dirty="0" smtClean="0"/>
              <a:t>Introduction to Linguistics</a:t>
            </a:r>
          </a:p>
          <a:p>
            <a:pPr lvl="0"/>
            <a:r>
              <a:rPr lang="en-US" dirty="0" smtClean="0"/>
              <a:t>Methods of ESL(EFL)</a:t>
            </a:r>
          </a:p>
          <a:p>
            <a:pPr lvl="0"/>
            <a:r>
              <a:rPr lang="en-US" dirty="0" smtClean="0"/>
              <a:t>TESOL Practicum (undergraduate) OR International Practicum (graduate) </a:t>
            </a:r>
          </a:p>
          <a:p>
            <a:pPr>
              <a:buNone/>
            </a:pPr>
            <a:endParaRPr lang="en-US" dirty="0"/>
          </a:p>
          <a:p>
            <a:pPr>
              <a:buNone/>
            </a:pPr>
            <a:r>
              <a:rPr lang="en-US" dirty="0" smtClean="0"/>
              <a:t>In addition, undergraduates will choose from one of the following electives:</a:t>
            </a:r>
          </a:p>
          <a:p>
            <a:pPr>
              <a:buNone/>
            </a:pPr>
            <a:r>
              <a:rPr lang="en-US" dirty="0" smtClean="0"/>
              <a:t>  </a:t>
            </a:r>
          </a:p>
          <a:p>
            <a:pPr lvl="0"/>
            <a:r>
              <a:rPr lang="en-US" dirty="0" smtClean="0"/>
              <a:t>Culture and Community Change in Costa Rica</a:t>
            </a:r>
          </a:p>
          <a:p>
            <a:pPr lvl="0"/>
            <a:r>
              <a:rPr lang="en-US" dirty="0" smtClean="0"/>
              <a:t>Hmong Language, Culture and Learning</a:t>
            </a:r>
          </a:p>
          <a:p>
            <a:pPr lvl="0"/>
            <a:r>
              <a:rPr lang="en-US" dirty="0" smtClean="0"/>
              <a:t>Anthropology</a:t>
            </a:r>
          </a:p>
          <a:p>
            <a:pPr lvl="0"/>
            <a:r>
              <a:rPr lang="en-US" dirty="0" smtClean="0"/>
              <a:t>Other approved elective</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Participants, Initial Group</a:t>
            </a:r>
            <a:endParaRPr lang="en-US" dirty="0"/>
          </a:p>
        </p:txBody>
      </p:sp>
      <p:sp>
        <p:nvSpPr>
          <p:cNvPr id="3" name="Content Placeholder 2"/>
          <p:cNvSpPr>
            <a:spLocks noGrp="1"/>
          </p:cNvSpPr>
          <p:nvPr>
            <p:ph idx="1"/>
          </p:nvPr>
        </p:nvSpPr>
        <p:spPr/>
        <p:txBody>
          <a:bodyPr/>
          <a:lstStyle/>
          <a:p>
            <a:r>
              <a:rPr lang="en-US" dirty="0" smtClean="0"/>
              <a:t>Seven graduate students (teachers from Korea)</a:t>
            </a:r>
          </a:p>
          <a:p>
            <a:r>
              <a:rPr lang="en-US" dirty="0" smtClean="0"/>
              <a:t>Three undergraduates</a:t>
            </a:r>
          </a:p>
          <a:p>
            <a:r>
              <a:rPr lang="en-US" dirty="0" smtClean="0"/>
              <a:t>Linguistic diversity of participants (L1):  Arabic, Korean, Spanish, and English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87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52718"/>
            <a:ext cx="6879706" cy="567202"/>
          </a:xfrm>
        </p:spPr>
        <p:txBody>
          <a:bodyPr/>
          <a:lstStyle/>
          <a:p>
            <a:r>
              <a:rPr lang="en-US" sz="2800" dirty="0" smtClean="0"/>
              <a:t>Program participants in ESL Methods</a:t>
            </a:r>
            <a:endParaRPr lang="en-US" sz="2800" dirty="0"/>
          </a:p>
        </p:txBody>
      </p:sp>
      <p:pic>
        <p:nvPicPr>
          <p:cNvPr id="4" name="Content Placeholder 3" descr="20151202-KJH_6789.jpg"/>
          <p:cNvPicPr>
            <a:picLocks noGrp="1" noChangeAspect="1"/>
          </p:cNvPicPr>
          <p:nvPr>
            <p:ph idx="1"/>
          </p:nvPr>
        </p:nvPicPr>
        <p:blipFill>
          <a:blip r:embed="rId2"/>
          <a:srcRect t="-2496" b="-2496"/>
          <a:stretch>
            <a:fillRect/>
          </a:stretch>
        </p:blipFill>
        <p:spPr>
          <a:xfrm>
            <a:off x="827088" y="1231900"/>
            <a:ext cx="7158037" cy="50165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Korean Elementary School Teacher</a:t>
            </a:r>
          </a:p>
          <a:p>
            <a:r>
              <a:rPr lang="en-US" dirty="0" smtClean="0"/>
              <a:t>Graduate Student in Educational Leadership</a:t>
            </a:r>
          </a:p>
          <a:p>
            <a:r>
              <a:rPr lang="en-US" dirty="0" smtClean="0"/>
              <a:t>Practicum Placement at Oshkosh Elementary School:  daytime and after school</a:t>
            </a:r>
          </a:p>
          <a:p>
            <a:r>
              <a:rPr lang="en-US" dirty="0" smtClean="0"/>
              <a:t>“I had taught for ten years in South Korea before I came to the US. One of the reasons I came here is I want to be a better teacher. As time goes by, I have had feelings of inadequacy in my teaching. I spent most of the time last year surviving in the US, so honestly it was hard to look back at myself as a teacher. Currently it is an excellent opportunity to reflect on myself as a teacher as I work as a volunteer at the school.”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a:bodyPr>
          <a:lstStyle/>
          <a:p>
            <a:r>
              <a:rPr lang="en-US" sz="1600" dirty="0" smtClean="0">
                <a:latin typeface="times new roman" charset="0"/>
              </a:rPr>
              <a:t>One of the students from the regular class just came to the US this summer from Iraq.  She can understand what her teacher says in the classes and she can express her feelings or thoughts quite well but not fluently. She is struggling with reading and writing.  I have worked with her once a week. The ESL teacher of the school gave me some resources to teach her. Most of the resources connected the words or terms which will be used in regular class, because the terms are not easy to understand for her. We played some games, and made some picture books to learn new vocabulary. At first, she seemed to enjoy the time with me. But she wanted to hang out with me as </a:t>
            </a:r>
            <a:r>
              <a:rPr lang="en-US" sz="1600" dirty="0" smtClean="0">
                <a:latin typeface="times new roman" charset="0"/>
              </a:rPr>
              <a:t>time </a:t>
            </a:r>
            <a:r>
              <a:rPr lang="en-US" sz="1600" dirty="0" smtClean="0">
                <a:latin typeface="times new roman" charset="0"/>
              </a:rPr>
              <a:t>went</a:t>
            </a:r>
            <a:r>
              <a:rPr lang="en-US" sz="1600" dirty="0" smtClean="0">
                <a:latin typeface="times new roman" charset="0"/>
              </a:rPr>
              <a:t> </a:t>
            </a:r>
            <a:r>
              <a:rPr lang="en-US" sz="1600" dirty="0" smtClean="0">
                <a:latin typeface="times new roman" charset="0"/>
              </a:rPr>
              <a:t>by. So I told her </a:t>
            </a:r>
            <a:r>
              <a:rPr lang="en-US" sz="1600" dirty="0" smtClean="0">
                <a:latin typeface="times new roman" charset="0"/>
              </a:rPr>
              <a:t>“</a:t>
            </a:r>
            <a:r>
              <a:rPr lang="en-US" sz="1600" dirty="0" smtClean="0">
                <a:latin typeface="times new roman" charset="0"/>
              </a:rPr>
              <a:t>T</a:t>
            </a:r>
            <a:r>
              <a:rPr lang="en-US" sz="1600" dirty="0" smtClean="0">
                <a:latin typeface="times new roman" charset="0"/>
              </a:rPr>
              <a:t>ry </a:t>
            </a:r>
            <a:r>
              <a:rPr lang="en-US" sz="1600" dirty="0" smtClean="0">
                <a:latin typeface="times new roman" charset="0"/>
              </a:rPr>
              <a:t>to learn English with me, it is not a time to hang out with me.” After my words, she didn’t do anything with me until this week. I tried to talk with her, but she didn’t want to</a:t>
            </a:r>
            <a:r>
              <a:rPr lang="en-US" sz="1600" dirty="0" smtClean="0">
                <a:latin typeface="times new roman" charset="0"/>
              </a:rPr>
              <a:t> talk </a:t>
            </a:r>
            <a:r>
              <a:rPr lang="en-US" sz="1600" dirty="0" smtClean="0">
                <a:latin typeface="times new roman" charset="0"/>
              </a:rPr>
              <a:t>with me</a:t>
            </a:r>
            <a:r>
              <a:rPr lang="en-US" sz="1600" dirty="0" smtClean="0">
                <a:latin typeface="times new roman" charset="0"/>
              </a:rPr>
              <a:t> and </a:t>
            </a:r>
            <a:r>
              <a:rPr lang="en-US" sz="1600" dirty="0" smtClean="0">
                <a:latin typeface="times new roman" charset="0"/>
              </a:rPr>
              <a:t>didn’t want to listen to anything.  </a:t>
            </a:r>
          </a:p>
          <a:p>
            <a:endParaRPr lang="en-US" sz="1600" dirty="0" smtClean="0">
              <a:latin typeface="times new roman" charset="0"/>
            </a:endParaRPr>
          </a:p>
          <a:p>
            <a:pPr>
              <a:buNone/>
            </a:pPr>
            <a:endParaRPr lang="en-US" sz="1600" dirty="0">
              <a:latin typeface="times new roma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a:t>
            </a:r>
            <a:r>
              <a:rPr lang="en-US" dirty="0" err="1" smtClean="0"/>
              <a:t>Suyeong</a:t>
            </a:r>
            <a:r>
              <a:rPr lang="en-US" dirty="0" smtClean="0"/>
              <a:t> Jo</a:t>
            </a:r>
            <a:endParaRPr lang="en-US" dirty="0"/>
          </a:p>
        </p:txBody>
      </p:sp>
      <p:sp>
        <p:nvSpPr>
          <p:cNvPr id="3" name="Content Placeholder 2"/>
          <p:cNvSpPr>
            <a:spLocks noGrp="1"/>
          </p:cNvSpPr>
          <p:nvPr>
            <p:ph idx="1"/>
          </p:nvPr>
        </p:nvSpPr>
        <p:spPr/>
        <p:txBody>
          <a:bodyPr>
            <a:normAutofit fontScale="92500" lnSpcReduction="10000"/>
          </a:bodyPr>
          <a:lstStyle/>
          <a:p>
            <a:r>
              <a:rPr lang="en-US" dirty="0"/>
              <a:t>I</a:t>
            </a:r>
            <a:r>
              <a:rPr lang="en-US" dirty="0" smtClean="0"/>
              <a:t>f the students don’t have a good relationship with their homeroom teacher, the effects on the students are huge.  </a:t>
            </a:r>
          </a:p>
          <a:p>
            <a:r>
              <a:rPr lang="en-US" dirty="0" smtClean="0"/>
              <a:t>The relationship with the other student who came from Taiwan is getting better and better. He was very shy. When we first met, he didn’t say anything to me. I tried to have small conversations about his lunch menu, the funniest thing in the day, etc. I have tried to stay friendly with him.  These days, he sometimes asked some questions about my day and even gave me a hug when we said goodbye. Also, he shows his best attitude as a student and follows my instructions very well. Actually, when he hugged me, I was full of happiness. I really enjoy the time with him, and I try to do my best when I help him.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267</TotalTime>
  <Words>2570</Words>
  <Application>Microsoft Macintosh PowerPoint</Application>
  <PresentationFormat>On-screen Show (4:3)</PresentationFormat>
  <Paragraphs>97</Paragraphs>
  <Slides>26</Slides>
  <Notes>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Ion</vt:lpstr>
      <vt:lpstr>World English</vt:lpstr>
      <vt:lpstr>Program Rationale</vt:lpstr>
      <vt:lpstr>Program Objectives</vt:lpstr>
      <vt:lpstr>Course Sequence</vt:lpstr>
      <vt:lpstr>Program Participants, Initial Group</vt:lpstr>
      <vt:lpstr>Program participants in ESL Methods</vt:lpstr>
      <vt:lpstr>Perspectives:  Suyeong Jo</vt:lpstr>
      <vt:lpstr>Perspectives:  Suyeong Jo</vt:lpstr>
      <vt:lpstr>Perspectives:  Suyeong Jo</vt:lpstr>
      <vt:lpstr>Teaching English with Immigrant Students in Oshkosh</vt:lpstr>
      <vt:lpstr>Perspectives:  Suyeong Jo</vt:lpstr>
      <vt:lpstr>Perspectives:  Suyeong Jo</vt:lpstr>
      <vt:lpstr>Perspectives:  Suyeong Jo</vt:lpstr>
      <vt:lpstr>Perspectives:  Suyeong Jo</vt:lpstr>
      <vt:lpstr>Perspectives:  Jongho Kang</vt:lpstr>
      <vt:lpstr>Sheltered Immersion Techniques</vt:lpstr>
      <vt:lpstr>Perspectives:  Jongho Kang</vt:lpstr>
      <vt:lpstr>Perspectives:  Jongho Kang</vt:lpstr>
      <vt:lpstr>Perspectives:  Caitlin Cobb</vt:lpstr>
      <vt:lpstr>Perspectives:  Caitlin Cobb</vt:lpstr>
      <vt:lpstr>Excerpts from a Practicum Journal (Seong Uk, Korean Teacher)</vt:lpstr>
      <vt:lpstr>Resourcefulness, Relationship, Respect</vt:lpstr>
      <vt:lpstr>Ubuntu</vt:lpstr>
      <vt:lpstr>Themes in Participant Reflections</vt:lpstr>
      <vt:lpstr>The Journey</vt:lpstr>
      <vt:lpstr>References</vt:lpstr>
    </vt:vector>
  </TitlesOfParts>
  <Company>UW Oshkosh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Administrator</dc:creator>
  <cp:lastModifiedBy>System Administrator</cp:lastModifiedBy>
  <cp:revision>16</cp:revision>
  <dcterms:created xsi:type="dcterms:W3CDTF">2016-11-03T17:07:18Z</dcterms:created>
  <dcterms:modified xsi:type="dcterms:W3CDTF">2016-11-03T18:03:22Z</dcterms:modified>
</cp:coreProperties>
</file>